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71F22-4ADC-5A49-80A2-F79669BC58AE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3CE76-84B1-384A-914B-AC0480D439D4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65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13021-5E5B-124F-9697-B68994BA8514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2A9C8-AEA2-754C-8C31-E0996A94DB18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2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BCCAAB-E8B8-6848-BD45-4933660CCBBA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9276-CAAE-3C42-91B0-F9E33BE05AB3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78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82E950-3EA8-CF47-AD44-F793AF5D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C80A2A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9D77DC-7C1B-B547-A449-D69FE931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C80A2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C7B038-6989-BC48-9103-2E796834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C80A2A"/>
                </a:solidFill>
              </a:defRPr>
            </a:lvl1pPr>
          </a:lstStyle>
          <a:p>
            <a:fld id="{70BA7B6B-74C4-A443-9457-69FB6C194DC7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16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FSL_186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6272213"/>
            <a:ext cx="15732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9A15FD0-0E0C-A443-83C1-4D0353A29791}"/>
              </a:ext>
            </a:extLst>
          </p:cNvPr>
          <p:cNvCxnSpPr/>
          <p:nvPr userDrawn="1"/>
        </p:nvCxnSpPr>
        <p:spPr>
          <a:xfrm flipH="1">
            <a:off x="409575" y="6667500"/>
            <a:ext cx="6761163" cy="0"/>
          </a:xfrm>
          <a:prstGeom prst="line">
            <a:avLst/>
          </a:prstGeom>
          <a:ln w="12700" cmpd="sng">
            <a:solidFill>
              <a:srgbClr val="C80A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Red_DottedLin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68450"/>
            <a:ext cx="82296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7561" y="287543"/>
            <a:ext cx="7434629" cy="8977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solidFill>
                  <a:schemeClr val="tx2"/>
                </a:solidFill>
                <a:latin typeface="Roboto Slab Regular"/>
                <a:cs typeface="Roboto Slab Regular"/>
              </a:defRPr>
            </a:lvl1pPr>
            <a:lvl2pPr marL="457200" indent="0">
              <a:buFontTx/>
              <a:buNone/>
              <a:defRPr sz="32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32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32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32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7539" y="976604"/>
            <a:ext cx="4748213" cy="7027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411788" y="2135717"/>
            <a:ext cx="3332162" cy="341418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7532" y="2135717"/>
            <a:ext cx="4475163" cy="364701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742950" indent="-28575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 marL="11430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 marL="16002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 marL="2057400" indent="-228600">
              <a:buClr>
                <a:schemeClr val="tx2"/>
              </a:buClr>
              <a:buSzPct val="80000"/>
              <a:buFont typeface="Lucida Grande"/>
              <a:buChar char="»"/>
              <a:defRPr sz="20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75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SL_186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6272213"/>
            <a:ext cx="15732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3A72699-2CF4-A045-B973-D0AD130A909C}"/>
              </a:ext>
            </a:extLst>
          </p:cNvPr>
          <p:cNvCxnSpPr/>
          <p:nvPr userDrawn="1"/>
        </p:nvCxnSpPr>
        <p:spPr>
          <a:xfrm flipH="1">
            <a:off x="409575" y="6667500"/>
            <a:ext cx="6761163" cy="0"/>
          </a:xfrm>
          <a:prstGeom prst="line">
            <a:avLst/>
          </a:prstGeom>
          <a:ln w="12700" cmpd="sng">
            <a:solidFill>
              <a:srgbClr val="C80A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6265"/>
            <a:ext cx="8229600" cy="862451"/>
          </a:xfrm>
          <a:prstGeom prst="rect">
            <a:avLst/>
          </a:prstGeom>
        </p:spPr>
        <p:txBody>
          <a:bodyPr/>
          <a:lstStyle>
            <a:lvl1pPr algn="ctr">
              <a:defRPr sz="2800" b="0" i="0">
                <a:latin typeface="Roboto Slab Regular"/>
                <a:cs typeface="Roboto Slab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029841"/>
            <a:ext cx="8229600" cy="392006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69343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6D160F-790B-E047-93B1-20EC5AA6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C80A2A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1D0F0E-5693-D747-8679-77A7BD1E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C80A2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AF61F0-425F-CB4E-A1F9-28AA2EF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C80A2A"/>
                </a:solidFill>
              </a:defRPr>
            </a:lvl1pPr>
          </a:lstStyle>
          <a:p>
            <a:fld id="{F53062A6-CE36-0646-9344-F65B59E02B82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91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88A00C-19A7-F945-85D4-D012E5E57DCF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304A2-AB09-8D4B-B732-1552A8A24523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52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D8C489-02A1-3244-80BF-0C54AC2BCEC6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CE302-00FC-DE42-9579-88F108E2475D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12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DF7FD-16ED-B240-A147-C5D59E42735C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A7E0B-F102-6947-954A-CE08CD33BE10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95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86F68-11CB-934E-B29D-370430EFF3BE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B7BB7-18AE-E64C-9146-3E5FDAF285AB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53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22122-F81A-674E-B161-D2A3AEC9D9E3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E8F65-39DE-4040-804C-F5F85FF9924D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61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278E6D-773B-184E-96F5-517AF2121548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1653F-D27E-5448-8F62-BB4B223E210D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67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A63C7-DF61-744E-BA41-D6C5B280C062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45E3-6510-474A-8442-90BACD1B75D1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47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F6356-2293-454C-AD0A-6FAC72F0AA87}" type="datetime1">
              <a:rPr lang="en-US">
                <a:latin typeface="Calibri"/>
              </a:rPr>
              <a:pPr/>
              <a:t>4/2/20</a:t>
            </a:fld>
            <a:endParaRPr lang="en-US">
              <a:latin typeface="Calibri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CF174-B443-1145-9F37-90583AC24BED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9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D072F1-49AF-EF4E-A719-D8F832626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defTabSz="455613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F8256D-ED75-8F4B-9CC5-1D7BB7F06631}" type="datetime1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4/2/20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004876-AAB9-B049-A247-DF492BEBE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 defTabSz="45715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AAE37-AFC0-AE4D-A39D-52EE0C1E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defTabSz="455613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EB483-E55C-D54E-BDFF-D877D28D08F5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1" name="Picture 1" descr="PPTbkgrndTarta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PPTbkgrndTartan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47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A2132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8A2132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8A2132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8A2132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8A2132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154" algn="ctr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8A2132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306" algn="ctr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8A2132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460" algn="ctr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8A2132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613" algn="ctr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8A2132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343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854"/>
          </a:xfrm>
        </p:spPr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6853"/>
            <a:ext cx="9144000" cy="4938163"/>
          </a:xfrm>
        </p:spPr>
        <p:txBody>
          <a:bodyPr/>
          <a:lstStyle/>
          <a:p>
            <a:r>
              <a:rPr lang="en-US" sz="2800" dirty="0" smtClean="0">
                <a:latin typeface="Garamond"/>
                <a:cs typeface="Garamond"/>
              </a:rPr>
              <a:t>Each person received a poker card. </a:t>
            </a:r>
          </a:p>
          <a:p>
            <a:pPr lvl="1"/>
            <a:r>
              <a:rPr lang="en-US" sz="2400" dirty="0" smtClean="0">
                <a:latin typeface="Garamond"/>
                <a:cs typeface="Garamond"/>
              </a:rPr>
              <a:t>The color and coat of the card signifies a specific identity in Country X. </a:t>
            </a:r>
          </a:p>
          <a:p>
            <a:pPr lvl="1"/>
            <a:endParaRPr lang="en-US" sz="2800" dirty="0" smtClean="0">
              <a:latin typeface="Garamond"/>
              <a:cs typeface="Garamond"/>
            </a:endParaRPr>
          </a:p>
          <a:p>
            <a:pPr lvl="1"/>
            <a:r>
              <a:rPr lang="en-US" sz="2800" dirty="0" smtClean="0">
                <a:latin typeface="Garamond"/>
                <a:cs typeface="Garamond"/>
              </a:rPr>
              <a:t>Spade Cards are Muslim and live largely in the Eastern part of the country. They are split between two ethnic groups.</a:t>
            </a:r>
          </a:p>
          <a:p>
            <a:pPr lvl="1"/>
            <a:endParaRPr lang="en-US" dirty="0" smtClean="0">
              <a:latin typeface="Garamond"/>
              <a:cs typeface="Garamond"/>
            </a:endParaRPr>
          </a:p>
          <a:p>
            <a:pPr lvl="1"/>
            <a:r>
              <a:rPr lang="en-US" dirty="0" smtClean="0">
                <a:latin typeface="Garamond"/>
                <a:cs typeface="Garamond"/>
              </a:rPr>
              <a:t>Red-faced cards are Christian and are split among 4 major ethno-linguistic groups. </a:t>
            </a:r>
            <a:endParaRPr lang="en-US" sz="2400" dirty="0" smtClean="0">
              <a:latin typeface="Garamond"/>
              <a:cs typeface="Garamond"/>
            </a:endParaRPr>
          </a:p>
          <a:p>
            <a:pPr lvl="1"/>
            <a:endParaRPr lang="en-US" sz="2800" dirty="0" smtClean="0">
              <a:latin typeface="Garamond"/>
              <a:cs typeface="Garamond"/>
            </a:endParaRPr>
          </a:p>
          <a:p>
            <a:pPr lvl="1"/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04A2-AB09-8D4B-B732-1552A8A24523}" type="slidenum">
              <a:rPr lang="en-US" smtClean="0">
                <a:latin typeface="Calibri"/>
              </a:rPr>
              <a:pPr/>
              <a:t>1</a:t>
            </a:fld>
            <a:endParaRPr lang="en-US">
              <a:latin typeface="Calibri"/>
            </a:endParaRPr>
          </a:p>
        </p:txBody>
      </p:sp>
      <p:pic>
        <p:nvPicPr>
          <p:cNvPr id="5" name="Picture 4" descr="Screen Shot 2020-02-20 at 8.4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" y="2669473"/>
            <a:ext cx="848199" cy="1191772"/>
          </a:xfrm>
          <a:prstGeom prst="rect">
            <a:avLst/>
          </a:prstGeom>
        </p:spPr>
      </p:pic>
      <p:pic>
        <p:nvPicPr>
          <p:cNvPr id="6" name="Picture 5" descr="Screen Shot 2020-02-20 at 8.40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520"/>
            <a:ext cx="774956" cy="11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0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0893"/>
          </a:xfrm>
        </p:spPr>
        <p:txBody>
          <a:bodyPr/>
          <a:lstStyle/>
          <a:p>
            <a:r>
              <a:rPr lang="en-US" dirty="0" smtClean="0"/>
              <a:t>Ethnic Makeup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04A2-AB09-8D4B-B732-1552A8A24523}" type="slidenum">
              <a:rPr lang="en-US" smtClean="0">
                <a:latin typeface="Calibri"/>
              </a:rPr>
              <a:pPr/>
              <a:t>2</a:t>
            </a:fld>
            <a:endParaRPr lang="en-US"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5892" y="840893"/>
            <a:ext cx="8548107" cy="50086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Garamond"/>
                <a:cs typeface="Garamond"/>
              </a:rPr>
              <a:t>Group 1 makes up 37% of the population </a:t>
            </a:r>
          </a:p>
          <a:p>
            <a:pPr marL="0" indent="0">
              <a:buNone/>
            </a:pPr>
            <a:endParaRPr lang="en-US" sz="2800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800" dirty="0" smtClean="0">
                <a:latin typeface="Garamond"/>
                <a:cs typeface="Garamond"/>
              </a:rPr>
              <a:t>Group 2 makes up 29% of the population</a:t>
            </a:r>
          </a:p>
          <a:p>
            <a:endParaRPr lang="en-US" sz="28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800" dirty="0" smtClean="0">
                <a:latin typeface="Garamond"/>
                <a:cs typeface="Garamond"/>
              </a:rPr>
              <a:t>Group 3 makes up 7% of the population</a:t>
            </a:r>
          </a:p>
          <a:p>
            <a:endParaRPr lang="en-US" sz="28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800" dirty="0" smtClean="0">
                <a:latin typeface="Garamond"/>
                <a:cs typeface="Garamond"/>
              </a:rPr>
              <a:t>Group 4 makes up 6% of the population</a:t>
            </a:r>
          </a:p>
          <a:p>
            <a:endParaRPr lang="en-US" sz="28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800" dirty="0" smtClean="0">
                <a:latin typeface="Garamond"/>
                <a:cs typeface="Garamond"/>
              </a:rPr>
              <a:t>Group 5 makes up 20% of the population</a:t>
            </a:r>
          </a:p>
          <a:p>
            <a:endParaRPr lang="en-US" sz="28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800" dirty="0" smtClean="0">
                <a:latin typeface="Garamond"/>
                <a:cs typeface="Garamond"/>
              </a:rPr>
              <a:t>Group 6 makes up 2% of the population</a:t>
            </a:r>
            <a:endParaRPr lang="en-US" sz="2800" dirty="0">
              <a:latin typeface="Garamond"/>
              <a:cs typeface="Garamond"/>
            </a:endParaRPr>
          </a:p>
        </p:txBody>
      </p:sp>
      <p:pic>
        <p:nvPicPr>
          <p:cNvPr id="7" name="Picture 6" descr="Screen Shot 2020-02-20 at 8.4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93"/>
            <a:ext cx="564759" cy="846427"/>
          </a:xfrm>
          <a:prstGeom prst="rect">
            <a:avLst/>
          </a:prstGeom>
        </p:spPr>
      </p:pic>
      <p:pic>
        <p:nvPicPr>
          <p:cNvPr id="8" name="Picture 7" descr="Screen Shot 2020-02-20 at 8.49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320"/>
            <a:ext cx="551753" cy="824305"/>
          </a:xfrm>
          <a:prstGeom prst="rect">
            <a:avLst/>
          </a:prstGeom>
        </p:spPr>
      </p:pic>
      <p:pic>
        <p:nvPicPr>
          <p:cNvPr id="9" name="Picture 8" descr="Screen Shot 2020-02-20 at 8.48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1625"/>
            <a:ext cx="595893" cy="810830"/>
          </a:xfrm>
          <a:prstGeom prst="rect">
            <a:avLst/>
          </a:prstGeom>
        </p:spPr>
      </p:pic>
      <p:pic>
        <p:nvPicPr>
          <p:cNvPr id="10" name="Picture 9" descr="Screen Shot 2020-02-20 at 8.46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455"/>
            <a:ext cx="664629" cy="933846"/>
          </a:xfrm>
          <a:prstGeom prst="rect">
            <a:avLst/>
          </a:prstGeom>
        </p:spPr>
      </p:pic>
      <p:pic>
        <p:nvPicPr>
          <p:cNvPr id="11" name="Picture 10" descr="Screen Shot 2020-02-20 at 8.54.5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1" y="4256301"/>
            <a:ext cx="597685" cy="770870"/>
          </a:xfrm>
          <a:prstGeom prst="rect">
            <a:avLst/>
          </a:prstGeom>
        </p:spPr>
      </p:pic>
      <p:pic>
        <p:nvPicPr>
          <p:cNvPr id="12" name="Picture 11" descr="Screen Shot 2020-02-20 at 8.46.5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423" y="5027171"/>
            <a:ext cx="558646" cy="6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4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261802"/>
              </p:ext>
            </p:extLst>
          </p:nvPr>
        </p:nvGraphicFramePr>
        <p:xfrm>
          <a:off x="-1" y="-5"/>
          <a:ext cx="9144000" cy="682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82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82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82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82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82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82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82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✪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82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82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827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04A2-AB09-8D4B-B732-1552A8A24523}" type="slidenum">
              <a:rPr lang="en-US" smtClean="0">
                <a:latin typeface="Calibri"/>
              </a:rPr>
              <a:pPr/>
              <a:t>3</a:t>
            </a:fld>
            <a:endParaRPr lang="en-US">
              <a:latin typeface="Calibri"/>
            </a:endParaRPr>
          </a:p>
        </p:txBody>
      </p:sp>
      <p:pic>
        <p:nvPicPr>
          <p:cNvPr id="6" name="Picture 5" descr="Screen Shot 2020-02-20 at 8.4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11" y="5098025"/>
            <a:ext cx="789867" cy="1183806"/>
          </a:xfrm>
          <a:prstGeom prst="rect">
            <a:avLst/>
          </a:prstGeom>
        </p:spPr>
      </p:pic>
      <p:pic>
        <p:nvPicPr>
          <p:cNvPr id="8" name="Picture 7" descr="Screen Shot 2020-02-20 at 8.46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51" y="3240967"/>
            <a:ext cx="809549" cy="1137467"/>
          </a:xfrm>
          <a:prstGeom prst="rect">
            <a:avLst/>
          </a:prstGeom>
        </p:spPr>
      </p:pic>
      <p:pic>
        <p:nvPicPr>
          <p:cNvPr id="9" name="Picture 8" descr="Screen Shot 2020-02-20 at 8.46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5674" y="528561"/>
            <a:ext cx="784948" cy="982020"/>
          </a:xfrm>
          <a:prstGeom prst="rect">
            <a:avLst/>
          </a:prstGeom>
        </p:spPr>
      </p:pic>
      <p:pic>
        <p:nvPicPr>
          <p:cNvPr id="10" name="Picture 9" descr="Screen Shot 2020-02-20 at 8.48.1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9" y="99452"/>
            <a:ext cx="749456" cy="1019782"/>
          </a:xfrm>
          <a:prstGeom prst="rect">
            <a:avLst/>
          </a:prstGeom>
        </p:spPr>
      </p:pic>
      <p:pic>
        <p:nvPicPr>
          <p:cNvPr id="11" name="Picture 10" descr="Screen Shot 2020-02-20 at 8.49.1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94" y="1019571"/>
            <a:ext cx="861117" cy="1286488"/>
          </a:xfrm>
          <a:prstGeom prst="rect">
            <a:avLst/>
          </a:prstGeom>
        </p:spPr>
      </p:pic>
      <p:pic>
        <p:nvPicPr>
          <p:cNvPr id="12" name="Picture 11" descr="Screen Shot 2020-02-20 at 8.54.5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76" y="5689928"/>
            <a:ext cx="688894" cy="8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art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Macintosh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Tartan</vt:lpstr>
      <vt:lpstr>Simulation</vt:lpstr>
      <vt:lpstr>Ethnic Makeup</vt:lpstr>
      <vt:lpstr>PowerPoint Presentation</vt:lpstr>
    </vt:vector>
  </TitlesOfParts>
  <Company>University of North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</dc:title>
  <dc:creator>Michael Marshall</dc:creator>
  <cp:lastModifiedBy>Michael Marshall</cp:lastModifiedBy>
  <cp:revision>1</cp:revision>
  <dcterms:created xsi:type="dcterms:W3CDTF">2020-04-02T05:29:16Z</dcterms:created>
  <dcterms:modified xsi:type="dcterms:W3CDTF">2020-04-02T05:30:48Z</dcterms:modified>
</cp:coreProperties>
</file>